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A6BEF-391F-C94F-B036-FB0F07B0E674}" v="1" dt="2025-05-12T08:24:55.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5"/>
    <p:restoredTop sz="94656"/>
  </p:normalViewPr>
  <p:slideViewPr>
    <p:cSldViewPr snapToGrid="0">
      <p:cViewPr varScale="1">
        <p:scale>
          <a:sx n="112" d="100"/>
          <a:sy n="112" d="100"/>
        </p:scale>
        <p:origin x="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v Kumar Sharma" userId="701da52b-8f3d-48bb-b7e8-d5b255e5943e" providerId="ADAL" clId="{E5BA6BEF-391F-C94F-B036-FB0F07B0E674}"/>
    <pc:docChg chg="undo custSel modSld">
      <pc:chgData name="Rishav Kumar Sharma" userId="701da52b-8f3d-48bb-b7e8-d5b255e5943e" providerId="ADAL" clId="{E5BA6BEF-391F-C94F-B036-FB0F07B0E674}" dt="2025-05-12T08:26:23.171" v="36" actId="20577"/>
      <pc:docMkLst>
        <pc:docMk/>
      </pc:docMkLst>
      <pc:sldChg chg="modSp mod">
        <pc:chgData name="Rishav Kumar Sharma" userId="701da52b-8f3d-48bb-b7e8-d5b255e5943e" providerId="ADAL" clId="{E5BA6BEF-391F-C94F-B036-FB0F07B0E674}" dt="2025-05-12T08:26:23.171" v="36" actId="20577"/>
        <pc:sldMkLst>
          <pc:docMk/>
          <pc:sldMk cId="826392792" sldId="256"/>
        </pc:sldMkLst>
        <pc:spChg chg="mod">
          <ac:chgData name="Rishav Kumar Sharma" userId="701da52b-8f3d-48bb-b7e8-d5b255e5943e" providerId="ADAL" clId="{E5BA6BEF-391F-C94F-B036-FB0F07B0E674}" dt="2025-05-12T08:26:23.171" v="36" actId="20577"/>
          <ac:spMkLst>
            <pc:docMk/>
            <pc:sldMk cId="826392792" sldId="256"/>
            <ac:spMk id="3" creationId="{04C2217F-2F56-4993-3BDF-AAEFCB7B56FF}"/>
          </ac:spMkLst>
        </pc:spChg>
      </pc:sldChg>
      <pc:sldChg chg="addSp modSp mod setBg">
        <pc:chgData name="Rishav Kumar Sharma" userId="701da52b-8f3d-48bb-b7e8-d5b255e5943e" providerId="ADAL" clId="{E5BA6BEF-391F-C94F-B036-FB0F07B0E674}" dt="2025-05-12T08:24:28.487" v="25" actId="26606"/>
        <pc:sldMkLst>
          <pc:docMk/>
          <pc:sldMk cId="3392717960" sldId="265"/>
        </pc:sldMkLst>
        <pc:spChg chg="mod">
          <ac:chgData name="Rishav Kumar Sharma" userId="701da52b-8f3d-48bb-b7e8-d5b255e5943e" providerId="ADAL" clId="{E5BA6BEF-391F-C94F-B036-FB0F07B0E674}" dt="2025-05-12T08:24:28.487" v="25" actId="26606"/>
          <ac:spMkLst>
            <pc:docMk/>
            <pc:sldMk cId="3392717960" sldId="265"/>
            <ac:spMk id="2" creationId="{121D0FB1-DE65-AED4-35EA-D49BE320C618}"/>
          </ac:spMkLst>
        </pc:spChg>
        <pc:spChg chg="mod">
          <ac:chgData name="Rishav Kumar Sharma" userId="701da52b-8f3d-48bb-b7e8-d5b255e5943e" providerId="ADAL" clId="{E5BA6BEF-391F-C94F-B036-FB0F07B0E674}" dt="2025-05-12T08:24:28.487" v="25" actId="26606"/>
          <ac:spMkLst>
            <pc:docMk/>
            <pc:sldMk cId="3392717960" sldId="265"/>
            <ac:spMk id="3" creationId="{79921D71-C21C-EE9D-DD0B-9787B2D851FF}"/>
          </ac:spMkLst>
        </pc:spChg>
        <pc:spChg chg="add">
          <ac:chgData name="Rishav Kumar Sharma" userId="701da52b-8f3d-48bb-b7e8-d5b255e5943e" providerId="ADAL" clId="{E5BA6BEF-391F-C94F-B036-FB0F07B0E674}" dt="2025-05-12T08:24:28.487" v="25" actId="26606"/>
          <ac:spMkLst>
            <pc:docMk/>
            <pc:sldMk cId="3392717960" sldId="265"/>
            <ac:spMk id="9" creationId="{C0763A76-9F1C-4FC5-82B7-DD475DA461B2}"/>
          </ac:spMkLst>
        </pc:spChg>
        <pc:spChg chg="add">
          <ac:chgData name="Rishav Kumar Sharma" userId="701da52b-8f3d-48bb-b7e8-d5b255e5943e" providerId="ADAL" clId="{E5BA6BEF-391F-C94F-B036-FB0F07B0E674}" dt="2025-05-12T08:24:28.487" v="25" actId="26606"/>
          <ac:spMkLst>
            <pc:docMk/>
            <pc:sldMk cId="3392717960" sldId="265"/>
            <ac:spMk id="11" creationId="{E81BF4F6-F2CF-4984-9D14-D6966D92F99F}"/>
          </ac:spMkLst>
        </pc:spChg>
        <pc:picChg chg="add">
          <ac:chgData name="Rishav Kumar Sharma" userId="701da52b-8f3d-48bb-b7e8-d5b255e5943e" providerId="ADAL" clId="{E5BA6BEF-391F-C94F-B036-FB0F07B0E674}" dt="2025-05-12T08:24:28.487" v="25" actId="26606"/>
          <ac:picMkLst>
            <pc:docMk/>
            <pc:sldMk cId="3392717960" sldId="265"/>
            <ac:picMk id="5" creationId="{B6E45801-3310-E36C-0DBD-9E5CE2C6A6F3}"/>
          </ac:picMkLst>
        </pc:picChg>
      </pc:sldChg>
      <pc:sldChg chg="addSp delSp modSp mod setBg">
        <pc:chgData name="Rishav Kumar Sharma" userId="701da52b-8f3d-48bb-b7e8-d5b255e5943e" providerId="ADAL" clId="{E5BA6BEF-391F-C94F-B036-FB0F07B0E674}" dt="2025-05-12T08:25:38.595" v="33" actId="14100"/>
        <pc:sldMkLst>
          <pc:docMk/>
          <pc:sldMk cId="3418524139" sldId="272"/>
        </pc:sldMkLst>
        <pc:spChg chg="add del">
          <ac:chgData name="Rishav Kumar Sharma" userId="701da52b-8f3d-48bb-b7e8-d5b255e5943e" providerId="ADAL" clId="{E5BA6BEF-391F-C94F-B036-FB0F07B0E674}" dt="2025-05-12T08:23:17.876" v="7" actId="26606"/>
          <ac:spMkLst>
            <pc:docMk/>
            <pc:sldMk cId="3418524139" sldId="272"/>
            <ac:spMk id="9" creationId="{A9F529C3-C941-49FD-8C67-82F134F64BDB}"/>
          </ac:spMkLst>
        </pc:spChg>
        <pc:spChg chg="add del">
          <ac:chgData name="Rishav Kumar Sharma" userId="701da52b-8f3d-48bb-b7e8-d5b255e5943e" providerId="ADAL" clId="{E5BA6BEF-391F-C94F-B036-FB0F07B0E674}" dt="2025-05-12T08:23:17.876" v="7" actId="26606"/>
          <ac:spMkLst>
            <pc:docMk/>
            <pc:sldMk cId="3418524139" sldId="272"/>
            <ac:spMk id="10" creationId="{20586029-32A0-47E5-9AEC-AE3ABA6B94D0}"/>
          </ac:spMkLst>
        </pc:spChg>
        <pc:spChg chg="add del">
          <ac:chgData name="Rishav Kumar Sharma" userId="701da52b-8f3d-48bb-b7e8-d5b255e5943e" providerId="ADAL" clId="{E5BA6BEF-391F-C94F-B036-FB0F07B0E674}" dt="2025-05-12T08:23:14.847" v="3" actId="26606"/>
          <ac:spMkLst>
            <pc:docMk/>
            <pc:sldMk cId="3418524139" sldId="272"/>
            <ac:spMk id="12" creationId="{A9F529C3-C941-49FD-8C67-82F134F64BDB}"/>
          </ac:spMkLst>
        </pc:spChg>
        <pc:spChg chg="add del">
          <ac:chgData name="Rishav Kumar Sharma" userId="701da52b-8f3d-48bb-b7e8-d5b255e5943e" providerId="ADAL" clId="{E5BA6BEF-391F-C94F-B036-FB0F07B0E674}" dt="2025-05-12T08:23:14.847" v="3" actId="26606"/>
          <ac:spMkLst>
            <pc:docMk/>
            <pc:sldMk cId="3418524139" sldId="272"/>
            <ac:spMk id="14" creationId="{20586029-32A0-47E5-9AEC-AE3ABA6B94D0}"/>
          </ac:spMkLst>
        </pc:spChg>
        <pc:picChg chg="mod ord modCrop">
          <ac:chgData name="Rishav Kumar Sharma" userId="701da52b-8f3d-48bb-b7e8-d5b255e5943e" providerId="ADAL" clId="{E5BA6BEF-391F-C94F-B036-FB0F07B0E674}" dt="2025-05-12T08:25:38.595" v="33" actId="14100"/>
          <ac:picMkLst>
            <pc:docMk/>
            <pc:sldMk cId="3418524139" sldId="272"/>
            <ac:picMk id="5" creationId="{68B82428-4E09-BA83-C66F-7A4791A6AC95}"/>
          </ac:picMkLst>
        </pc:picChg>
        <pc:picChg chg="del mod">
          <ac:chgData name="Rishav Kumar Sharma" userId="701da52b-8f3d-48bb-b7e8-d5b255e5943e" providerId="ADAL" clId="{E5BA6BEF-391F-C94F-B036-FB0F07B0E674}" dt="2025-05-12T08:25:25.495" v="31" actId="478"/>
          <ac:picMkLst>
            <pc:docMk/>
            <pc:sldMk cId="3418524139" sldId="272"/>
            <ac:picMk id="7" creationId="{5AC779F0-956D-2ECA-9A38-23C38F6C1597}"/>
          </ac:picMkLst>
        </pc:picChg>
        <pc:cxnChg chg="add del">
          <ac:chgData name="Rishav Kumar Sharma" userId="701da52b-8f3d-48bb-b7e8-d5b255e5943e" providerId="ADAL" clId="{E5BA6BEF-391F-C94F-B036-FB0F07B0E674}" dt="2025-05-12T08:23:17.876" v="7" actId="26606"/>
          <ac:cxnSpMkLst>
            <pc:docMk/>
            <pc:sldMk cId="3418524139" sldId="272"/>
            <ac:cxnSpMk id="11" creationId="{8C730EAB-A532-4295-A302-FB4B90DB9F5E}"/>
          </ac:cxnSpMkLst>
        </pc:cxnChg>
        <pc:cxnChg chg="add del">
          <ac:chgData name="Rishav Kumar Sharma" userId="701da52b-8f3d-48bb-b7e8-d5b255e5943e" providerId="ADAL" clId="{E5BA6BEF-391F-C94F-B036-FB0F07B0E674}" dt="2025-05-12T08:23:14.847" v="3" actId="26606"/>
          <ac:cxnSpMkLst>
            <pc:docMk/>
            <pc:sldMk cId="3418524139" sldId="272"/>
            <ac:cxnSpMk id="16" creationId="{8C730EAB-A532-4295-A302-FB4B90DB9F5E}"/>
          </ac:cxnSpMkLst>
        </pc:cxnChg>
      </pc:sldChg>
      <pc:sldChg chg="addSp delSp modSp mod">
        <pc:chgData name="Rishav Kumar Sharma" userId="701da52b-8f3d-48bb-b7e8-d5b255e5943e" providerId="ADAL" clId="{E5BA6BEF-391F-C94F-B036-FB0F07B0E674}" dt="2025-05-12T08:25:13.106" v="30" actId="14100"/>
        <pc:sldMkLst>
          <pc:docMk/>
          <pc:sldMk cId="3637370293" sldId="273"/>
        </pc:sldMkLst>
        <pc:spChg chg="del">
          <ac:chgData name="Rishav Kumar Sharma" userId="701da52b-8f3d-48bb-b7e8-d5b255e5943e" providerId="ADAL" clId="{E5BA6BEF-391F-C94F-B036-FB0F07B0E674}" dt="2025-05-12T08:25:01.879" v="28" actId="478"/>
          <ac:spMkLst>
            <pc:docMk/>
            <pc:sldMk cId="3637370293" sldId="273"/>
            <ac:spMk id="2" creationId="{C53EFD7A-7AC3-8CEA-BB1F-0B132109CD6B}"/>
          </ac:spMkLst>
        </pc:spChg>
        <pc:spChg chg="del">
          <ac:chgData name="Rishav Kumar Sharma" userId="701da52b-8f3d-48bb-b7e8-d5b255e5943e" providerId="ADAL" clId="{E5BA6BEF-391F-C94F-B036-FB0F07B0E674}" dt="2025-05-12T08:25:00.076" v="27" actId="478"/>
          <ac:spMkLst>
            <pc:docMk/>
            <pc:sldMk cId="3637370293" sldId="273"/>
            <ac:spMk id="3" creationId="{151CA358-9A63-B6ED-C415-10BD0588F424}"/>
          </ac:spMkLst>
        </pc:spChg>
        <pc:picChg chg="add mod">
          <ac:chgData name="Rishav Kumar Sharma" userId="701da52b-8f3d-48bb-b7e8-d5b255e5943e" providerId="ADAL" clId="{E5BA6BEF-391F-C94F-B036-FB0F07B0E674}" dt="2025-05-12T08:25:13.106" v="30" actId="14100"/>
          <ac:picMkLst>
            <pc:docMk/>
            <pc:sldMk cId="3637370293" sldId="273"/>
            <ac:picMk id="6" creationId="{92C5F2E9-A433-DB31-CB4D-2C42C9DF3B5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A589-1722-EFDE-CBE7-421CA6CC6A1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3011E90-CA2C-9EED-76B7-E2BB9CA1B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ACB4A4-BEE1-08C7-91EC-E9F06A52CA95}"/>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1F9272EA-B62F-1301-48EE-20B90910A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237DE-2405-8E27-E54B-284AD25E8015}"/>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212298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6023-B991-737F-2AE0-639F29A8756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F66EEC4-2127-9793-7693-8A963D02CB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4EFC85-AF95-D092-CA35-4090CA109ABA}"/>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E5AF37DF-E981-5A29-FD49-B98A7F61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54E5D-5C00-5D64-3817-AB54738FABFC}"/>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204382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E360F-7442-C162-7D7E-445A33F8FF7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952489-D194-07F1-29DB-46FC07346E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AD4B00-EDE9-43D6-FCBD-6EDEDC35CEEB}"/>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751E6318-A917-9ADB-ECBE-4C567BD57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D6AFB-ACA7-390E-2AB2-B64B589CB6A1}"/>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108458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1645-921A-6314-5F33-F9C82AD152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3BBE4F-A6F3-8C07-1784-1F84C16D60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E0CC94-3D8B-2DBE-2A72-AA41FB6505DE}"/>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7117F5FA-3AEE-5BA7-3DA8-FEAE830ED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AECD2-F7CB-6973-EB7B-D27443DD6964}"/>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122093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B569-D673-5AA4-66D4-268C5BD544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167FAD6-92BB-98E4-E226-FF9C0B8342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2FD48D-837A-BA14-9489-D476AC11EF48}"/>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9D66E6F0-22D9-93D8-A121-A930E2799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C329C-099C-EF64-E4CF-A86246A34BEA}"/>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417242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B6F3-7E0E-E09A-FE5E-89B2C5E30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9AC63AC-A659-7A53-9BEE-372E8125D5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C592361-F147-A49F-71E8-20311F317EC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650724F-0D23-12B1-414A-CE09D1DE2154}"/>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6" name="Footer Placeholder 5">
            <a:extLst>
              <a:ext uri="{FF2B5EF4-FFF2-40B4-BE49-F238E27FC236}">
                <a16:creationId xmlns:a16="http://schemas.microsoft.com/office/drawing/2014/main" id="{2964956D-354A-DA74-AED4-06D19F253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C831A-E582-1D47-F745-AA2B5ADF81A6}"/>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289206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2C48-011B-676F-808D-B328C95969C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7149BE-381C-0577-8172-9DDC72D271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4B4A0F-51CC-F76D-B750-15C09CFDF50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126052-CA20-7207-36D2-79778C63E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8D48B4-9C8D-8517-BCD8-BFA94CE6237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18AD0B-4904-B264-A8CB-23FAAF318B55}"/>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8" name="Footer Placeholder 7">
            <a:extLst>
              <a:ext uri="{FF2B5EF4-FFF2-40B4-BE49-F238E27FC236}">
                <a16:creationId xmlns:a16="http://schemas.microsoft.com/office/drawing/2014/main" id="{2D6C692A-617D-2F9A-8F1F-A1AA03D041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D2DD3-BA39-19D4-7D80-A90A865E26BA}"/>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110819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86B3-A289-D10B-A2CF-F2DE800913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A2883F-E474-8805-8E4D-386FB353B8A4}"/>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4" name="Footer Placeholder 3">
            <a:extLst>
              <a:ext uri="{FF2B5EF4-FFF2-40B4-BE49-F238E27FC236}">
                <a16:creationId xmlns:a16="http://schemas.microsoft.com/office/drawing/2014/main" id="{1ED76DCF-5A43-6116-62A4-03DAB39F2D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A68C46-447F-41CF-BC3E-19E957D16EAE}"/>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343541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965AC-81F8-9612-39FD-7335D8C55879}"/>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3" name="Footer Placeholder 2">
            <a:extLst>
              <a:ext uri="{FF2B5EF4-FFF2-40B4-BE49-F238E27FC236}">
                <a16:creationId xmlns:a16="http://schemas.microsoft.com/office/drawing/2014/main" id="{6EC775C3-1C6D-7240-A4D4-123E05D0C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74F37-5FDF-A0B5-6860-AF5FE9CCB2DF}"/>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146231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820A-B5C1-CA82-3D3C-DD11063A79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1F7162-E156-DC82-173E-472B221E7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86A1784-1F38-AF85-6C26-4AF6C7986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DC0C47-C885-8B20-1C73-2CFC9AF6810A}"/>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6" name="Footer Placeholder 5">
            <a:extLst>
              <a:ext uri="{FF2B5EF4-FFF2-40B4-BE49-F238E27FC236}">
                <a16:creationId xmlns:a16="http://schemas.microsoft.com/office/drawing/2014/main" id="{6B40DE31-00D6-C399-59EA-B0537B412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D135EF-7FAB-EF63-FB4A-AB63B718BDC6}"/>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418324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F3C60-04F6-A4BD-6DEF-9E39660115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7A60B0-B128-9F73-5AF1-3385492E5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6FD0A7-09CB-2E31-446D-03807EF7E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885451-9524-AE09-5FA9-E6E6FE4D1386}"/>
              </a:ext>
            </a:extLst>
          </p:cNvPr>
          <p:cNvSpPr>
            <a:spLocks noGrp="1"/>
          </p:cNvSpPr>
          <p:nvPr>
            <p:ph type="dt" sz="half" idx="10"/>
          </p:nvPr>
        </p:nvSpPr>
        <p:spPr/>
        <p:txBody>
          <a:bodyPr/>
          <a:lstStyle/>
          <a:p>
            <a:fld id="{F4AE1185-E2E3-EC43-A4CE-BF62F0C64032}" type="datetimeFigureOut">
              <a:rPr lang="en-US" smtClean="0"/>
              <a:t>5/12/25</a:t>
            </a:fld>
            <a:endParaRPr lang="en-US"/>
          </a:p>
        </p:txBody>
      </p:sp>
      <p:sp>
        <p:nvSpPr>
          <p:cNvPr id="6" name="Footer Placeholder 5">
            <a:extLst>
              <a:ext uri="{FF2B5EF4-FFF2-40B4-BE49-F238E27FC236}">
                <a16:creationId xmlns:a16="http://schemas.microsoft.com/office/drawing/2014/main" id="{8FF8C23B-86CB-F226-1F49-2590B6ADD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AB5B2-4ECB-A007-72DB-DFA8A2E73821}"/>
              </a:ext>
            </a:extLst>
          </p:cNvPr>
          <p:cNvSpPr>
            <a:spLocks noGrp="1"/>
          </p:cNvSpPr>
          <p:nvPr>
            <p:ph type="sldNum" sz="quarter" idx="12"/>
          </p:nvPr>
        </p:nvSpPr>
        <p:spPr/>
        <p:txBody>
          <a:bodyPr/>
          <a:lstStyle/>
          <a:p>
            <a:fld id="{B7511934-C8E0-F148-9FE5-33DDB980843F}" type="slidenum">
              <a:rPr lang="en-US" smtClean="0"/>
              <a:t>‹#›</a:t>
            </a:fld>
            <a:endParaRPr lang="en-US"/>
          </a:p>
        </p:txBody>
      </p:sp>
    </p:spTree>
    <p:extLst>
      <p:ext uri="{BB962C8B-B14F-4D97-AF65-F5344CB8AC3E}">
        <p14:creationId xmlns:p14="http://schemas.microsoft.com/office/powerpoint/2010/main" val="253929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4C8B4D-732F-00E6-A4A9-EC82DFEBE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21C4A7-D92E-0357-1EFC-4CA0BCE7BF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8A4341-712B-10EF-EDC8-BD0937530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AE1185-E2E3-EC43-A4CE-BF62F0C64032}" type="datetimeFigureOut">
              <a:rPr lang="en-US" smtClean="0"/>
              <a:t>5/12/25</a:t>
            </a:fld>
            <a:endParaRPr lang="en-US"/>
          </a:p>
        </p:txBody>
      </p:sp>
      <p:sp>
        <p:nvSpPr>
          <p:cNvPr id="5" name="Footer Placeholder 4">
            <a:extLst>
              <a:ext uri="{FF2B5EF4-FFF2-40B4-BE49-F238E27FC236}">
                <a16:creationId xmlns:a16="http://schemas.microsoft.com/office/drawing/2014/main" id="{AFBBC427-814A-419A-028C-83D9A0937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0B3791-E9AC-98CA-9A83-99B161D9C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511934-C8E0-F148-9FE5-33DDB980843F}" type="slidenum">
              <a:rPr lang="en-US" smtClean="0"/>
              <a:t>‹#›</a:t>
            </a:fld>
            <a:endParaRPr lang="en-US"/>
          </a:p>
        </p:txBody>
      </p:sp>
    </p:spTree>
    <p:extLst>
      <p:ext uri="{BB962C8B-B14F-4D97-AF65-F5344CB8AC3E}">
        <p14:creationId xmlns:p14="http://schemas.microsoft.com/office/powerpoint/2010/main" val="3198735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D44FC4-72F9-6540-F022-B17277D2DB87}"/>
              </a:ext>
            </a:extLst>
          </p:cNvPr>
          <p:cNvSpPr>
            <a:spLocks noGrp="1"/>
          </p:cNvSpPr>
          <p:nvPr>
            <p:ph type="ctrTitle"/>
          </p:nvPr>
        </p:nvSpPr>
        <p:spPr>
          <a:xfrm>
            <a:off x="838200" y="1412488"/>
            <a:ext cx="2899189" cy="4363844"/>
          </a:xfrm>
        </p:spPr>
        <p:txBody>
          <a:bodyPr vert="horz" lIns="91440" tIns="45720" rIns="91440" bIns="45720" rtlCol="0" anchor="t">
            <a:normAutofit/>
          </a:bodyPr>
          <a:lstStyle/>
          <a:p>
            <a:pPr algn="l"/>
            <a:r>
              <a:rPr lang="en-US" sz="4000" b="1" i="0" strike="noStrike" kern="1200" baseline="0" dirty="0">
                <a:solidFill>
                  <a:srgbClr val="FFFFFF"/>
                </a:solidFill>
                <a:latin typeface="+mj-lt"/>
                <a:ea typeface="+mj-ea"/>
                <a:cs typeface="+mj-cs"/>
              </a:rPr>
              <a:t>Electric Vehicle Sales by State in India</a:t>
            </a:r>
            <a:br>
              <a:rPr lang="en-US" sz="4000" b="1" kern="1200" dirty="0">
                <a:solidFill>
                  <a:srgbClr val="FFFFFF"/>
                </a:solidFill>
                <a:latin typeface="+mj-lt"/>
                <a:ea typeface="+mj-ea"/>
                <a:cs typeface="+mj-cs"/>
              </a:rPr>
            </a:br>
            <a:endParaRPr lang="en-US" sz="4000" b="1"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04C2217F-2F56-4993-3BDF-AAEFCB7B56FF}"/>
              </a:ext>
            </a:extLst>
          </p:cNvPr>
          <p:cNvSpPr>
            <a:spLocks noGrp="1"/>
          </p:cNvSpPr>
          <p:nvPr>
            <p:ph type="subTitle" idx="1"/>
          </p:nvPr>
        </p:nvSpPr>
        <p:spPr>
          <a:xfrm>
            <a:off x="4165596" y="318654"/>
            <a:ext cx="3856183" cy="6345381"/>
          </a:xfrm>
        </p:spPr>
        <p:txBody>
          <a:bodyPr vert="horz" lIns="91440" tIns="45720" rIns="91440" bIns="45720" rtlCol="0">
            <a:noAutofit/>
          </a:bodyPr>
          <a:lstStyle/>
          <a:p>
            <a:pPr algn="l"/>
            <a:r>
              <a:rPr lang="en-US" sz="1600" b="0" i="0" u="none" strike="noStrike" baseline="0" dirty="0"/>
              <a:t>This dataset is valuable for analysts, data scientists, and researchers aiming to understand electric vehicle (EV) adoption trends across India. It is versatile and ideal for geographic market segmentation, trend analysis, and predictive modeling. </a:t>
            </a:r>
          </a:p>
          <a:p>
            <a:pPr algn="l"/>
            <a:r>
              <a:rPr lang="en-US" sz="1600" b="0" i="0" u="none" strike="noStrike" baseline="0" dirty="0"/>
              <a:t>By</a:t>
            </a:r>
            <a:r>
              <a:rPr lang="en-US" sz="1600" dirty="0"/>
              <a:t> </a:t>
            </a:r>
            <a:r>
              <a:rPr lang="en-US" sz="1600" b="0" i="0" u="none" strike="noStrike" baseline="0" dirty="0"/>
              <a:t>offering insights into regional EV sales patterns, the dataset supports strategic decision-making in market planning and infrastructure investment. The data was meticulously scraped from the Clean Mobility Shift website, and then thoroughly preprocessed to ensure accuracy and relevance. All null values have been removed, and the dataset has been cleaned to prepare it for immediate use in exploration, visualization, and analytical projects. </a:t>
            </a:r>
          </a:p>
          <a:p>
            <a:pPr algn="l"/>
            <a:r>
              <a:rPr lang="en-US" sz="1600" b="0" i="0" u="none" strike="noStrike" baseline="0" dirty="0"/>
              <a:t>It is particularly valuable for market </a:t>
            </a:r>
            <a:r>
              <a:rPr lang="en-US" sz="1600" dirty="0"/>
              <a:t>t</a:t>
            </a:r>
            <a:r>
              <a:rPr lang="en-US" sz="1600" b="0" i="0" u="none" strike="noStrike" baseline="0" dirty="0"/>
              <a:t>rend analysis, infrastructure planning, and policy development within the EV sector. The dataset is provided in CSV format and is ready for analysis.</a:t>
            </a:r>
            <a:endParaRPr lang="en-US" sz="1600" dirty="0"/>
          </a:p>
        </p:txBody>
      </p:sp>
      <p:cxnSp>
        <p:nvCxnSpPr>
          <p:cNvPr id="14" name="Straight Connector 1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EF6762-8F6D-41E5-31F0-86C967AD5C7A}"/>
              </a:ext>
            </a:extLst>
          </p:cNvPr>
          <p:cNvSpPr txBox="1"/>
          <p:nvPr/>
        </p:nvSpPr>
        <p:spPr>
          <a:xfrm>
            <a:off x="8649032" y="1412488"/>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~Rishav Kumar Sharma</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82639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64D6752-64E5-09A1-4D23-5CF29AF8509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EV sales over the years</a:t>
            </a:r>
          </a:p>
        </p:txBody>
      </p:sp>
      <p:pic>
        <p:nvPicPr>
          <p:cNvPr id="5" name="Content Placeholder 4" descr="A graph with lines and numbers&#10;&#10;AI-generated content may be incorrect.">
            <a:extLst>
              <a:ext uri="{FF2B5EF4-FFF2-40B4-BE49-F238E27FC236}">
                <a16:creationId xmlns:a16="http://schemas.microsoft.com/office/drawing/2014/main" id="{BC43B6C2-F5CC-20E6-21A6-9BC20DF6EF57}"/>
              </a:ext>
            </a:extLst>
          </p:cNvPr>
          <p:cNvPicPr>
            <a:picLocks noGrp="1" noChangeAspect="1"/>
          </p:cNvPicPr>
          <p:nvPr>
            <p:ph idx="1"/>
          </p:nvPr>
        </p:nvPicPr>
        <p:blipFill>
          <a:blip r:embed="rId2"/>
          <a:stretch>
            <a:fillRect/>
          </a:stretch>
        </p:blipFill>
        <p:spPr>
          <a:xfrm>
            <a:off x="4502428" y="1324501"/>
            <a:ext cx="7225748" cy="4208997"/>
          </a:xfrm>
          <a:prstGeom prst="rect">
            <a:avLst/>
          </a:prstGeom>
        </p:spPr>
      </p:pic>
    </p:spTree>
    <p:extLst>
      <p:ext uri="{BB962C8B-B14F-4D97-AF65-F5344CB8AC3E}">
        <p14:creationId xmlns:p14="http://schemas.microsoft.com/office/powerpoint/2010/main" val="236792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580F3F-7252-7F56-1531-B42F776A2E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Correlation heatmap of numerical variables</a:t>
            </a:r>
          </a:p>
        </p:txBody>
      </p:sp>
      <p:pic>
        <p:nvPicPr>
          <p:cNvPr id="5" name="Content Placeholder 4" descr="A screenshot of a graph&#10;&#10;AI-generated content may be incorrect.">
            <a:extLst>
              <a:ext uri="{FF2B5EF4-FFF2-40B4-BE49-F238E27FC236}">
                <a16:creationId xmlns:a16="http://schemas.microsoft.com/office/drawing/2014/main" id="{04346805-945F-C761-EA01-3D68B2BCE87C}"/>
              </a:ext>
            </a:extLst>
          </p:cNvPr>
          <p:cNvPicPr>
            <a:picLocks noGrp="1" noChangeAspect="1"/>
          </p:cNvPicPr>
          <p:nvPr>
            <p:ph idx="1"/>
          </p:nvPr>
        </p:nvPicPr>
        <p:blipFill>
          <a:blip r:embed="rId2"/>
          <a:stretch>
            <a:fillRect/>
          </a:stretch>
        </p:blipFill>
        <p:spPr>
          <a:xfrm>
            <a:off x="4502428" y="1333533"/>
            <a:ext cx="7225748" cy="4190933"/>
          </a:xfrm>
          <a:prstGeom prst="rect">
            <a:avLst/>
          </a:prstGeom>
        </p:spPr>
      </p:pic>
    </p:spTree>
    <p:extLst>
      <p:ext uri="{BB962C8B-B14F-4D97-AF65-F5344CB8AC3E}">
        <p14:creationId xmlns:p14="http://schemas.microsoft.com/office/powerpoint/2010/main" val="325859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42CFAE-81D9-5665-8D61-595894DBED7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Monthly trend of EV sales</a:t>
            </a:r>
          </a:p>
        </p:txBody>
      </p:sp>
      <p:pic>
        <p:nvPicPr>
          <p:cNvPr id="5" name="Content Placeholder 4" descr="A screenshot of a graph&#10;&#10;AI-generated content may be incorrect.">
            <a:extLst>
              <a:ext uri="{FF2B5EF4-FFF2-40B4-BE49-F238E27FC236}">
                <a16:creationId xmlns:a16="http://schemas.microsoft.com/office/drawing/2014/main" id="{08473AD1-65EC-74EB-EF2A-00FC0E13DF73}"/>
              </a:ext>
            </a:extLst>
          </p:cNvPr>
          <p:cNvPicPr>
            <a:picLocks noGrp="1" noChangeAspect="1"/>
          </p:cNvPicPr>
          <p:nvPr>
            <p:ph idx="1"/>
          </p:nvPr>
        </p:nvPicPr>
        <p:blipFill>
          <a:blip r:embed="rId2"/>
          <a:stretch>
            <a:fillRect/>
          </a:stretch>
        </p:blipFill>
        <p:spPr>
          <a:xfrm>
            <a:off x="4502428" y="1324501"/>
            <a:ext cx="7225748" cy="4208997"/>
          </a:xfrm>
          <a:prstGeom prst="rect">
            <a:avLst/>
          </a:prstGeom>
        </p:spPr>
      </p:pic>
    </p:spTree>
    <p:extLst>
      <p:ext uri="{BB962C8B-B14F-4D97-AF65-F5344CB8AC3E}">
        <p14:creationId xmlns:p14="http://schemas.microsoft.com/office/powerpoint/2010/main" val="1036555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B956F49-0632-B33F-4D07-E56CF2736B7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Comparison of EV sales in the most recent year vs. previous years</a:t>
            </a:r>
          </a:p>
        </p:txBody>
      </p:sp>
      <p:pic>
        <p:nvPicPr>
          <p:cNvPr id="5" name="Content Placeholder 4" descr="A screenshot of a computer program&#10;&#10;AI-generated content may be incorrect.">
            <a:extLst>
              <a:ext uri="{FF2B5EF4-FFF2-40B4-BE49-F238E27FC236}">
                <a16:creationId xmlns:a16="http://schemas.microsoft.com/office/drawing/2014/main" id="{942FE8C4-61DB-277A-A5DC-E1EA4282E1D9}"/>
              </a:ext>
            </a:extLst>
          </p:cNvPr>
          <p:cNvPicPr>
            <a:picLocks noGrp="1" noChangeAspect="1"/>
          </p:cNvPicPr>
          <p:nvPr>
            <p:ph idx="1"/>
          </p:nvPr>
        </p:nvPicPr>
        <p:blipFill>
          <a:blip r:embed="rId2"/>
          <a:stretch>
            <a:fillRect/>
          </a:stretch>
        </p:blipFill>
        <p:spPr>
          <a:xfrm>
            <a:off x="4509049" y="605220"/>
            <a:ext cx="7225748" cy="1896757"/>
          </a:xfrm>
          <a:prstGeom prst="rect">
            <a:avLst/>
          </a:prstGeom>
        </p:spPr>
      </p:pic>
      <p:pic>
        <p:nvPicPr>
          <p:cNvPr id="7" name="Picture 6" descr="A graph of a graph with text&#10;&#10;AI-generated content may be incorrect.">
            <a:extLst>
              <a:ext uri="{FF2B5EF4-FFF2-40B4-BE49-F238E27FC236}">
                <a16:creationId xmlns:a16="http://schemas.microsoft.com/office/drawing/2014/main" id="{F184F562-D92D-54EF-4315-D52D971C72E1}"/>
              </a:ext>
            </a:extLst>
          </p:cNvPr>
          <p:cNvPicPr>
            <a:picLocks noChangeAspect="1"/>
          </p:cNvPicPr>
          <p:nvPr/>
        </p:nvPicPr>
        <p:blipFill>
          <a:blip r:embed="rId3"/>
          <a:stretch>
            <a:fillRect/>
          </a:stretch>
        </p:blipFill>
        <p:spPr>
          <a:xfrm>
            <a:off x="4601043" y="2501977"/>
            <a:ext cx="7498963" cy="4385104"/>
          </a:xfrm>
          <a:prstGeom prst="rect">
            <a:avLst/>
          </a:prstGeom>
        </p:spPr>
      </p:pic>
    </p:spTree>
    <p:extLst>
      <p:ext uri="{BB962C8B-B14F-4D97-AF65-F5344CB8AC3E}">
        <p14:creationId xmlns:p14="http://schemas.microsoft.com/office/powerpoint/2010/main" val="266862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28A1E98-8BFA-235F-5C00-48FEBB02BD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Total EV sales by state</a:t>
            </a:r>
          </a:p>
        </p:txBody>
      </p:sp>
      <p:pic>
        <p:nvPicPr>
          <p:cNvPr id="5" name="Content Placeholder 4" descr="A screen shot of a graph&#10;&#10;AI-generated content may be incorrect.">
            <a:extLst>
              <a:ext uri="{FF2B5EF4-FFF2-40B4-BE49-F238E27FC236}">
                <a16:creationId xmlns:a16="http://schemas.microsoft.com/office/drawing/2014/main" id="{33EEE3D9-F2A7-73D5-178B-E3379170BA53}"/>
              </a:ext>
            </a:extLst>
          </p:cNvPr>
          <p:cNvPicPr>
            <a:picLocks noGrp="1" noChangeAspect="1"/>
          </p:cNvPicPr>
          <p:nvPr>
            <p:ph idx="1"/>
          </p:nvPr>
        </p:nvPicPr>
        <p:blipFill>
          <a:blip r:embed="rId2"/>
          <a:stretch>
            <a:fillRect/>
          </a:stretch>
        </p:blipFill>
        <p:spPr>
          <a:xfrm>
            <a:off x="4502428" y="1324501"/>
            <a:ext cx="7225748" cy="4208997"/>
          </a:xfrm>
          <a:prstGeom prst="rect">
            <a:avLst/>
          </a:prstGeom>
        </p:spPr>
      </p:pic>
    </p:spTree>
    <p:extLst>
      <p:ext uri="{BB962C8B-B14F-4D97-AF65-F5344CB8AC3E}">
        <p14:creationId xmlns:p14="http://schemas.microsoft.com/office/powerpoint/2010/main" val="409382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EC49C6-64EE-1EF9-561A-08D20315775B}"/>
              </a:ext>
            </a:extLst>
          </p:cNvPr>
          <p:cNvSpPr>
            <a:spLocks noGrp="1"/>
          </p:cNvSpPr>
          <p:nvPr>
            <p:ph type="title"/>
          </p:nvPr>
        </p:nvSpPr>
        <p:spPr>
          <a:xfrm>
            <a:off x="354105" y="2691245"/>
            <a:ext cx="3186764" cy="3147767"/>
          </a:xfrm>
        </p:spPr>
        <p:txBody>
          <a:bodyPr vert="horz" lIns="91440" tIns="45720" rIns="91440" bIns="45720" rtlCol="0" anchor="t">
            <a:normAutofit/>
          </a:bodyPr>
          <a:lstStyle/>
          <a:p>
            <a:r>
              <a:rPr lang="en-US" sz="4000" kern="1200" dirty="0">
                <a:solidFill>
                  <a:srgbClr val="FFFFFF"/>
                </a:solidFill>
                <a:latin typeface="+mj-lt"/>
                <a:ea typeface="+mj-ea"/>
                <a:cs typeface="+mj-cs"/>
              </a:rPr>
              <a:t>Modeling Evaluation actual vs predicted sales</a:t>
            </a:r>
          </a:p>
        </p:txBody>
      </p:sp>
      <p:pic>
        <p:nvPicPr>
          <p:cNvPr id="5" name="Content Placeholder 4" descr="A screenshot of a computer program&#10;&#10;AI-generated content may be incorrect.">
            <a:extLst>
              <a:ext uri="{FF2B5EF4-FFF2-40B4-BE49-F238E27FC236}">
                <a16:creationId xmlns:a16="http://schemas.microsoft.com/office/drawing/2014/main" id="{25B8EFBF-6F9C-D0FD-9316-4BDFAAA73B6C}"/>
              </a:ext>
            </a:extLst>
          </p:cNvPr>
          <p:cNvPicPr>
            <a:picLocks noGrp="1" noChangeAspect="1"/>
          </p:cNvPicPr>
          <p:nvPr>
            <p:ph idx="1"/>
          </p:nvPr>
        </p:nvPicPr>
        <p:blipFill>
          <a:blip r:embed="rId2"/>
          <a:stretch>
            <a:fillRect/>
          </a:stretch>
        </p:blipFill>
        <p:spPr>
          <a:xfrm>
            <a:off x="4392709" y="74195"/>
            <a:ext cx="7225748" cy="419093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1AB471A-3ED2-4BE8-CB75-7A5F19756FF6}"/>
              </a:ext>
            </a:extLst>
          </p:cNvPr>
          <p:cNvPicPr>
            <a:picLocks noChangeAspect="1"/>
          </p:cNvPicPr>
          <p:nvPr/>
        </p:nvPicPr>
        <p:blipFill>
          <a:blip r:embed="rId3"/>
          <a:stretch>
            <a:fillRect/>
          </a:stretch>
        </p:blipFill>
        <p:spPr>
          <a:xfrm>
            <a:off x="4419600" y="4347738"/>
            <a:ext cx="7198857" cy="2427651"/>
          </a:xfrm>
          <a:prstGeom prst="rect">
            <a:avLst/>
          </a:prstGeom>
        </p:spPr>
      </p:pic>
    </p:spTree>
    <p:extLst>
      <p:ext uri="{BB962C8B-B14F-4D97-AF65-F5344CB8AC3E}">
        <p14:creationId xmlns:p14="http://schemas.microsoft.com/office/powerpoint/2010/main" val="194596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the difference between ev sales and an ev sales&#10;&#10;AI-generated content may be incorrect.">
            <a:extLst>
              <a:ext uri="{FF2B5EF4-FFF2-40B4-BE49-F238E27FC236}">
                <a16:creationId xmlns:a16="http://schemas.microsoft.com/office/drawing/2014/main" id="{68B82428-4E09-BA83-C66F-7A4791A6AC95}"/>
              </a:ext>
            </a:extLst>
          </p:cNvPr>
          <p:cNvPicPr>
            <a:picLocks noGrp="1" noChangeAspect="1"/>
          </p:cNvPicPr>
          <p:nvPr>
            <p:ph idx="1"/>
          </p:nvPr>
        </p:nvPicPr>
        <p:blipFill>
          <a:blip r:embed="rId2"/>
          <a:srcRect b="18736"/>
          <a:stretch/>
        </p:blipFill>
        <p:spPr>
          <a:xfrm>
            <a:off x="318656" y="232351"/>
            <a:ext cx="11720944" cy="6251575"/>
          </a:xfrm>
        </p:spPr>
      </p:pic>
    </p:spTree>
    <p:extLst>
      <p:ext uri="{BB962C8B-B14F-4D97-AF65-F5344CB8AC3E}">
        <p14:creationId xmlns:p14="http://schemas.microsoft.com/office/powerpoint/2010/main" val="341852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C5F2E9-A433-DB31-CB4D-2C42C9DF3B50}"/>
              </a:ext>
            </a:extLst>
          </p:cNvPr>
          <p:cNvPicPr>
            <a:picLocks noChangeAspect="1"/>
          </p:cNvPicPr>
          <p:nvPr/>
        </p:nvPicPr>
        <p:blipFill>
          <a:blip r:embed="rId2"/>
          <a:stretch>
            <a:fillRect/>
          </a:stretch>
        </p:blipFill>
        <p:spPr>
          <a:xfrm>
            <a:off x="263236" y="0"/>
            <a:ext cx="11928763" cy="6858000"/>
          </a:xfrm>
          <a:prstGeom prst="rect">
            <a:avLst/>
          </a:prstGeom>
        </p:spPr>
      </p:pic>
    </p:spTree>
    <p:extLst>
      <p:ext uri="{BB962C8B-B14F-4D97-AF65-F5344CB8AC3E}">
        <p14:creationId xmlns:p14="http://schemas.microsoft.com/office/powerpoint/2010/main" val="363737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D0FB1-DE65-AED4-35EA-D49BE320C618}"/>
              </a:ext>
            </a:extLst>
          </p:cNvPr>
          <p:cNvSpPr>
            <a:spLocks noGrp="1"/>
          </p:cNvSpPr>
          <p:nvPr>
            <p:ph type="title"/>
          </p:nvPr>
        </p:nvSpPr>
        <p:spPr>
          <a:xfrm>
            <a:off x="761803" y="350196"/>
            <a:ext cx="4646904" cy="1624520"/>
          </a:xfrm>
        </p:spPr>
        <p:txBody>
          <a:bodyPr anchor="ctr">
            <a:normAutofit/>
          </a:bodyPr>
          <a:lstStyle/>
          <a:p>
            <a:r>
              <a:rPr lang="en-US" sz="4000" b="0" dirty="0">
                <a:effectLst/>
              </a:rPr>
              <a:t>Conclusion</a:t>
            </a:r>
            <a:br>
              <a:rPr lang="en-US" sz="4000" b="0" dirty="0">
                <a:effectLst/>
              </a:rPr>
            </a:br>
            <a:endParaRPr lang="en-US" sz="4000" dirty="0"/>
          </a:p>
        </p:txBody>
      </p:sp>
      <p:sp>
        <p:nvSpPr>
          <p:cNvPr id="3" name="Content Placeholder 2">
            <a:extLst>
              <a:ext uri="{FF2B5EF4-FFF2-40B4-BE49-F238E27FC236}">
                <a16:creationId xmlns:a16="http://schemas.microsoft.com/office/drawing/2014/main" id="{79921D71-C21C-EE9D-DD0B-9787B2D851FF}"/>
              </a:ext>
            </a:extLst>
          </p:cNvPr>
          <p:cNvSpPr>
            <a:spLocks noGrp="1"/>
          </p:cNvSpPr>
          <p:nvPr>
            <p:ph idx="1"/>
          </p:nvPr>
        </p:nvSpPr>
        <p:spPr>
          <a:xfrm>
            <a:off x="761802" y="2743200"/>
            <a:ext cx="4646905" cy="3613149"/>
          </a:xfrm>
        </p:spPr>
        <p:txBody>
          <a:bodyPr anchor="ctr">
            <a:normAutofit/>
          </a:bodyPr>
          <a:lstStyle/>
          <a:p>
            <a:r>
              <a:rPr lang="en-US" sz="1100" b="0" dirty="0">
                <a:effectLst/>
              </a:rPr>
              <a:t>This analysis provided valuable insights into the evolving electric vehicle (EV) landscape across Indian states. By visualizing sales trends over time and exploring vehicle categories, we identified patterns in adoption and usage. The correlation analysis revealed important relationships between numeric variables, offering clues about factors influencing EV sales.</a:t>
            </a:r>
          </a:p>
          <a:p>
            <a:endParaRPr lang="en-US" sz="1100" b="0" dirty="0">
              <a:effectLst/>
            </a:endParaRPr>
          </a:p>
          <a:p>
            <a:r>
              <a:rPr lang="en-US" sz="1100" b="0" dirty="0">
                <a:effectLst/>
              </a:rPr>
              <a:t>Using a predictive model, we successfully estimated EV sales quantities with a mean absolute error of X units (replace with actual value), demonstrating the potential of data-driven approaches to anticipate market behavior.</a:t>
            </a:r>
          </a:p>
          <a:p>
            <a:endParaRPr lang="en-US" sz="1100" b="0" dirty="0">
              <a:effectLst/>
            </a:endParaRPr>
          </a:p>
          <a:p>
            <a:r>
              <a:rPr lang="en-US" sz="1100" b="0" dirty="0">
                <a:effectLst/>
              </a:rPr>
              <a:t>Future analyses could explore the effects of government policies, infrastructure development, and economic factors on EV adoption. Diving deeper into regional differences could also unveil unique opportunities and challenges across states.</a:t>
            </a:r>
          </a:p>
          <a:p>
            <a:endParaRPr lang="en-US" sz="1100" dirty="0"/>
          </a:p>
          <a:p>
            <a:endParaRPr lang="en-US" sz="1100" dirty="0"/>
          </a:p>
        </p:txBody>
      </p:sp>
      <p:pic>
        <p:nvPicPr>
          <p:cNvPr id="5" name="Picture 4" descr="Long exposure of lights">
            <a:extLst>
              <a:ext uri="{FF2B5EF4-FFF2-40B4-BE49-F238E27FC236}">
                <a16:creationId xmlns:a16="http://schemas.microsoft.com/office/drawing/2014/main" id="{B6E45801-3310-E36C-0DBD-9E5CE2C6A6F3}"/>
              </a:ext>
            </a:extLst>
          </p:cNvPr>
          <p:cNvPicPr>
            <a:picLocks noChangeAspect="1"/>
          </p:cNvPicPr>
          <p:nvPr/>
        </p:nvPicPr>
        <p:blipFill>
          <a:blip r:embed="rId2"/>
          <a:srcRect l="27943" r="12656" b="-2"/>
          <a:stretch/>
        </p:blipFill>
        <p:spPr>
          <a:xfrm>
            <a:off x="6096000" y="1"/>
            <a:ext cx="6102825" cy="6858000"/>
          </a:xfrm>
          <a:prstGeom prst="rect">
            <a:avLst/>
          </a:prstGeom>
        </p:spPr>
      </p:pic>
    </p:spTree>
    <p:extLst>
      <p:ext uri="{BB962C8B-B14F-4D97-AF65-F5344CB8AC3E}">
        <p14:creationId xmlns:p14="http://schemas.microsoft.com/office/powerpoint/2010/main" val="3392717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Cars parked in a line">
            <a:extLst>
              <a:ext uri="{FF2B5EF4-FFF2-40B4-BE49-F238E27FC236}">
                <a16:creationId xmlns:a16="http://schemas.microsoft.com/office/drawing/2014/main" id="{4781850D-9F98-5E8B-10C8-DE1A0B3DCC01}"/>
              </a:ext>
            </a:extLst>
          </p:cNvPr>
          <p:cNvPicPr>
            <a:picLocks noChangeAspect="1"/>
          </p:cNvPicPr>
          <p:nvPr/>
        </p:nvPicPr>
        <p:blipFill>
          <a:blip r:embed="rId2">
            <a:alphaModFix amt="55000"/>
          </a:blip>
          <a:srcRect t="6188" b="18812"/>
          <a:stretch/>
        </p:blipFill>
        <p:spPr>
          <a:xfrm>
            <a:off x="20" y="-9107"/>
            <a:ext cx="12191980" cy="6858000"/>
          </a:xfrm>
          <a:prstGeom prst="rect">
            <a:avLst/>
          </a:prstGeom>
        </p:spPr>
      </p:pic>
      <p:sp>
        <p:nvSpPr>
          <p:cNvPr id="2" name="Title 1">
            <a:extLst>
              <a:ext uri="{FF2B5EF4-FFF2-40B4-BE49-F238E27FC236}">
                <a16:creationId xmlns:a16="http://schemas.microsoft.com/office/drawing/2014/main" id="{2C22C599-A3EE-642F-CE7A-10A21A9D2129}"/>
              </a:ext>
            </a:extLst>
          </p:cNvPr>
          <p:cNvSpPr>
            <a:spLocks noGrp="1"/>
          </p:cNvSpPr>
          <p:nvPr>
            <p:ph type="title"/>
          </p:nvPr>
        </p:nvSpPr>
        <p:spPr>
          <a:xfrm>
            <a:off x="686834" y="591344"/>
            <a:ext cx="3200400" cy="5585619"/>
          </a:xfrm>
        </p:spPr>
        <p:txBody>
          <a:bodyPr>
            <a:normAutofit/>
          </a:bodyPr>
          <a:lstStyle/>
          <a:p>
            <a:r>
              <a:rPr lang="en-US" b="1" i="0" u="none" strike="noStrike" baseline="0">
                <a:solidFill>
                  <a:srgbClr val="FFFFFF"/>
                </a:solidFill>
                <a:latin typeface="Arial-BoldMT"/>
              </a:rPr>
              <a:t>Electric Vehicle Sales by State in India: Machine Learning Project</a:t>
            </a:r>
            <a:endParaRPr lang="en-US">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DC4A63-C0D1-6D37-6519-91EEA677A918}"/>
              </a:ext>
            </a:extLst>
          </p:cNvPr>
          <p:cNvSpPr>
            <a:spLocks noGrp="1"/>
          </p:cNvSpPr>
          <p:nvPr>
            <p:ph idx="1"/>
          </p:nvPr>
        </p:nvSpPr>
        <p:spPr>
          <a:xfrm>
            <a:off x="4447308" y="591344"/>
            <a:ext cx="6906491" cy="5585619"/>
          </a:xfrm>
        </p:spPr>
        <p:txBody>
          <a:bodyPr anchor="ctr">
            <a:normAutofit/>
          </a:bodyPr>
          <a:lstStyle/>
          <a:p>
            <a:pPr marL="0" indent="0">
              <a:buNone/>
            </a:pPr>
            <a:r>
              <a:rPr lang="en-US" sz="2000" b="0" i="0" u="none" strike="noStrike" baseline="0">
                <a:solidFill>
                  <a:srgbClr val="FFFFFF"/>
                </a:solidFill>
                <a:latin typeface="ArialMT"/>
              </a:rPr>
              <a:t>This project aims to analyze and predict the sales of Electric Vehicles (EV) by state in</a:t>
            </a:r>
          </a:p>
          <a:p>
            <a:pPr marL="0" indent="0">
              <a:buNone/>
            </a:pPr>
            <a:r>
              <a:rPr lang="en-US" sz="2000" b="0" i="0" u="none" strike="noStrike" baseline="0">
                <a:solidFill>
                  <a:srgbClr val="FFFFFF"/>
                </a:solidFill>
                <a:latin typeface="ArialMT"/>
              </a:rPr>
              <a:t>India using machine learning. The dataset contains the following columns:</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Year</a:t>
            </a:r>
            <a:r>
              <a:rPr lang="en-US" sz="2000" b="0" i="0" u="none" strike="noStrike" baseline="0">
                <a:solidFill>
                  <a:srgbClr val="FFFFFF"/>
                </a:solidFill>
                <a:latin typeface="ArialMT"/>
              </a:rPr>
              <a:t>: The year of the sales.</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Month_Name</a:t>
            </a:r>
            <a:r>
              <a:rPr lang="en-US" sz="2000" b="0" i="0" u="none" strike="noStrike" baseline="0">
                <a:solidFill>
                  <a:srgbClr val="FFFFFF"/>
                </a:solidFill>
                <a:latin typeface="ArialMT"/>
              </a:rPr>
              <a:t>: The month in which sales occurred.</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Date</a:t>
            </a:r>
            <a:r>
              <a:rPr lang="en-US" sz="2000" b="0" i="0" u="none" strike="noStrike" baseline="0">
                <a:solidFill>
                  <a:srgbClr val="FFFFFF"/>
                </a:solidFill>
                <a:latin typeface="ArialMT"/>
              </a:rPr>
              <a:t>: The specific date of the sales.</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State</a:t>
            </a:r>
            <a:r>
              <a:rPr lang="en-US" sz="2000" b="0" i="0" u="none" strike="noStrike" baseline="0">
                <a:solidFill>
                  <a:srgbClr val="FFFFFF"/>
                </a:solidFill>
                <a:latin typeface="ArialMT"/>
              </a:rPr>
              <a:t>: The state in India where the sales occurred.</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Vehicle_Class</a:t>
            </a:r>
            <a:r>
              <a:rPr lang="en-US" sz="2000" b="0" i="0" u="none" strike="noStrike" baseline="0">
                <a:solidFill>
                  <a:srgbClr val="FFFFFF"/>
                </a:solidFill>
                <a:latin typeface="ArialMT"/>
              </a:rPr>
              <a:t>: The class of the vehicle (e.g., sedan, SUV, etc.).</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Vehicle_Category</a:t>
            </a:r>
            <a:r>
              <a:rPr lang="en-US" sz="2000" b="0" i="0" u="none" strike="noStrike" baseline="0">
                <a:solidFill>
                  <a:srgbClr val="FFFFFF"/>
                </a:solidFill>
                <a:latin typeface="ArialMT"/>
              </a:rPr>
              <a:t>: The category of the vehicle (e.g., commercial, passenger).</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Vehicle_Type</a:t>
            </a:r>
            <a:r>
              <a:rPr lang="en-US" sz="2000" b="0" i="0" u="none" strike="noStrike" baseline="0">
                <a:solidFill>
                  <a:srgbClr val="FFFFFF"/>
                </a:solidFill>
                <a:latin typeface="ArialMT"/>
              </a:rPr>
              <a:t>: The type of the vehicle (e.g., 2-wheeler, 4-wheeler).</a:t>
            </a:r>
          </a:p>
          <a:p>
            <a:r>
              <a:rPr lang="en-US" sz="2000" b="0" i="0" u="none" strike="noStrike" baseline="0">
                <a:solidFill>
                  <a:srgbClr val="FFFFFF"/>
                </a:solidFill>
                <a:latin typeface="ArialMT"/>
              </a:rPr>
              <a:t>● </a:t>
            </a:r>
            <a:r>
              <a:rPr lang="en-US" sz="2000" b="1" i="0" u="none" strike="noStrike" baseline="0">
                <a:solidFill>
                  <a:srgbClr val="FFFFFF"/>
                </a:solidFill>
                <a:latin typeface="Arial-BoldMT"/>
              </a:rPr>
              <a:t>EV_Sales_Quantity</a:t>
            </a:r>
            <a:r>
              <a:rPr lang="en-US" sz="2000" b="0" i="0" u="none" strike="noStrike" baseline="0">
                <a:solidFill>
                  <a:srgbClr val="FFFFFF"/>
                </a:solidFill>
                <a:latin typeface="ArialMT"/>
              </a:rPr>
              <a:t>: The quantity of EV sales.</a:t>
            </a:r>
            <a:endParaRPr lang="en-US"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3240551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6103C-FBCD-FBF8-14FD-BD3EAE440E55}"/>
              </a:ext>
            </a:extLst>
          </p:cNvPr>
          <p:cNvSpPr>
            <a:spLocks noGrp="1"/>
          </p:cNvSpPr>
          <p:nvPr>
            <p:ph type="title"/>
          </p:nvPr>
        </p:nvSpPr>
        <p:spPr>
          <a:xfrm>
            <a:off x="4553733" y="548464"/>
            <a:ext cx="6798541" cy="1675623"/>
          </a:xfrm>
        </p:spPr>
        <p:txBody>
          <a:bodyPr anchor="b">
            <a:normAutofit/>
          </a:bodyPr>
          <a:lstStyle/>
          <a:p>
            <a:r>
              <a:rPr lang="en-US" sz="4000" b="1" i="0" u="none" strike="noStrike" baseline="0">
                <a:latin typeface="Arial-BoldMT"/>
              </a:rPr>
              <a:t>Steps Involved:</a:t>
            </a:r>
            <a:endParaRPr lang="en-US" sz="4000"/>
          </a:p>
        </p:txBody>
      </p:sp>
      <p:pic>
        <p:nvPicPr>
          <p:cNvPr id="5" name="Picture 4" descr="Financial graphs on a dark display">
            <a:extLst>
              <a:ext uri="{FF2B5EF4-FFF2-40B4-BE49-F238E27FC236}">
                <a16:creationId xmlns:a16="http://schemas.microsoft.com/office/drawing/2014/main" id="{33D49490-0E68-3E79-5327-091E01293FDE}"/>
              </a:ext>
            </a:extLst>
          </p:cNvPr>
          <p:cNvPicPr>
            <a:picLocks noChangeAspect="1"/>
          </p:cNvPicPr>
          <p:nvPr/>
        </p:nvPicPr>
        <p:blipFill>
          <a:blip r:embed="rId2"/>
          <a:srcRect l="27973" r="3378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60953F5-A7AB-7343-F6CE-1C9E824676D0}"/>
              </a:ext>
            </a:extLst>
          </p:cNvPr>
          <p:cNvSpPr>
            <a:spLocks noGrp="1"/>
          </p:cNvSpPr>
          <p:nvPr>
            <p:ph idx="1"/>
          </p:nvPr>
        </p:nvSpPr>
        <p:spPr>
          <a:xfrm>
            <a:off x="4553734" y="2409830"/>
            <a:ext cx="6798539" cy="3705217"/>
          </a:xfrm>
        </p:spPr>
        <p:txBody>
          <a:bodyPr>
            <a:normAutofit/>
          </a:bodyPr>
          <a:lstStyle/>
          <a:p>
            <a:pPr marL="0" indent="0">
              <a:buNone/>
            </a:pPr>
            <a:r>
              <a:rPr lang="en-US" sz="1400" b="0" i="0" u="none" strike="noStrike" baseline="0">
                <a:latin typeface="ArialMT"/>
              </a:rPr>
              <a:t>1. </a:t>
            </a:r>
            <a:r>
              <a:rPr lang="en-US" sz="1400" b="1" i="0" u="none" strike="noStrike" baseline="0">
                <a:latin typeface="Arial-BoldMT"/>
              </a:rPr>
              <a:t>Data Collection</a:t>
            </a:r>
            <a:r>
              <a:rPr lang="en-US" sz="1400" b="0" i="0" u="none" strike="noStrike" baseline="0">
                <a:latin typeface="ArialMT"/>
              </a:rPr>
              <a:t>: Load and inspect the dataset.</a:t>
            </a:r>
          </a:p>
          <a:p>
            <a:pPr marL="0" indent="0">
              <a:buNone/>
            </a:pPr>
            <a:r>
              <a:rPr lang="en-US" sz="1400" b="0" i="0" u="none" strike="noStrike" baseline="0">
                <a:latin typeface="ArialMT"/>
              </a:rPr>
              <a:t>2. </a:t>
            </a:r>
            <a:r>
              <a:rPr lang="en-US" sz="1400" b="1" i="0" u="none" strike="noStrike" baseline="0">
                <a:latin typeface="Arial-BoldMT"/>
              </a:rPr>
              <a:t>Data Preprocessing</a:t>
            </a:r>
            <a:r>
              <a:rPr lang="en-US" sz="1400" b="0" i="0" u="none" strike="noStrike" baseline="0">
                <a:latin typeface="ArialMT"/>
              </a:rPr>
              <a:t>: Handle missing values, convert date formats, and</a:t>
            </a:r>
          </a:p>
          <a:p>
            <a:pPr marL="0" indent="0">
              <a:buNone/>
            </a:pPr>
            <a:r>
              <a:rPr lang="en-US" sz="1400" b="0" i="0" u="none" strike="noStrike" baseline="0">
                <a:latin typeface="ArialMT"/>
              </a:rPr>
              <a:t>    perform feature engineering.</a:t>
            </a:r>
          </a:p>
          <a:p>
            <a:pPr marL="0" indent="0">
              <a:buNone/>
            </a:pPr>
            <a:r>
              <a:rPr lang="en-US" sz="1400" b="0" i="0" u="none" strike="noStrike" baseline="0">
                <a:latin typeface="ArialMT"/>
              </a:rPr>
              <a:t>3. </a:t>
            </a:r>
            <a:r>
              <a:rPr lang="en-US" sz="1400" b="1" i="0" u="none" strike="noStrike" baseline="0">
                <a:latin typeface="Arial-BoldMT"/>
              </a:rPr>
              <a:t>Exploratory Data Analysis (EDA)</a:t>
            </a:r>
            <a:r>
              <a:rPr lang="en-US" sz="1400" b="0" i="0" u="none" strike="noStrike" baseline="0">
                <a:latin typeface="ArialMT"/>
              </a:rPr>
              <a:t>: Visualize trends and relationships between</a:t>
            </a:r>
          </a:p>
          <a:p>
            <a:pPr marL="0" indent="0">
              <a:buNone/>
            </a:pPr>
            <a:r>
              <a:rPr lang="en-US" sz="1400" b="0" i="0" u="none" strike="noStrike" baseline="0">
                <a:latin typeface="ArialMT"/>
              </a:rPr>
              <a:t>    variables.</a:t>
            </a:r>
          </a:p>
          <a:p>
            <a:pPr marL="0" indent="0">
              <a:buNone/>
            </a:pPr>
            <a:r>
              <a:rPr lang="en-US" sz="1400" b="0" i="0" u="none" strike="noStrike" baseline="0">
                <a:latin typeface="ArialMT"/>
              </a:rPr>
              <a:t>4. </a:t>
            </a:r>
            <a:r>
              <a:rPr lang="en-US" sz="1400" b="1" i="0" u="none" strike="noStrike" baseline="0">
                <a:latin typeface="Arial-BoldMT"/>
              </a:rPr>
              <a:t>Feature Engineering</a:t>
            </a:r>
            <a:r>
              <a:rPr lang="en-US" sz="1400" b="0" i="0" u="none" strike="noStrike" baseline="0">
                <a:latin typeface="ArialMT"/>
              </a:rPr>
              <a:t>: Create new features from the date column and encode</a:t>
            </a:r>
          </a:p>
          <a:p>
            <a:pPr marL="0" indent="0">
              <a:buNone/>
            </a:pPr>
            <a:r>
              <a:rPr lang="en-US" sz="1400" b="0" i="0" u="none" strike="noStrike" baseline="0">
                <a:latin typeface="ArialMT"/>
              </a:rPr>
              <a:t>categorical variables.</a:t>
            </a:r>
          </a:p>
          <a:p>
            <a:pPr marL="0" indent="0">
              <a:buNone/>
            </a:pPr>
            <a:r>
              <a:rPr lang="en-US" sz="1400" b="0" i="0" u="none" strike="noStrike" baseline="0">
                <a:latin typeface="ArialMT"/>
              </a:rPr>
              <a:t>5. </a:t>
            </a:r>
            <a:r>
              <a:rPr lang="en-US" sz="1400" b="1" i="0" u="none" strike="noStrike" baseline="0">
                <a:latin typeface="Arial-BoldMT"/>
              </a:rPr>
              <a:t>Modeling</a:t>
            </a:r>
            <a:r>
              <a:rPr lang="en-US" sz="1400" b="0" i="0" u="none" strike="noStrike" baseline="0">
                <a:latin typeface="ArialMT"/>
              </a:rPr>
              <a:t>: Build a regression model to predict EV sales.</a:t>
            </a:r>
          </a:p>
          <a:p>
            <a:pPr marL="0" indent="0">
              <a:buNone/>
            </a:pPr>
            <a:r>
              <a:rPr lang="en-US" sz="1400" b="0" i="0" u="none" strike="noStrike" baseline="0">
                <a:latin typeface="ArialMT"/>
              </a:rPr>
              <a:t>6. </a:t>
            </a:r>
            <a:r>
              <a:rPr lang="en-US" sz="1400" b="1" i="0" u="none" strike="noStrike" baseline="0">
                <a:latin typeface="Arial-BoldMT"/>
              </a:rPr>
              <a:t>Evaluation</a:t>
            </a:r>
            <a:r>
              <a:rPr lang="en-US" sz="1400" b="0" i="0" u="none" strike="noStrike" baseline="0">
                <a:latin typeface="ArialMT"/>
              </a:rPr>
              <a:t>: Evaluate the model performance and interpret the results.</a:t>
            </a:r>
          </a:p>
          <a:p>
            <a:pPr marL="0" indent="0">
              <a:buNone/>
            </a:pPr>
            <a:r>
              <a:rPr lang="en-US" sz="1400" b="0" i="0" u="none" strike="noStrike" baseline="0">
                <a:latin typeface="ArialMT"/>
              </a:rPr>
              <a:t>7. </a:t>
            </a:r>
            <a:r>
              <a:rPr lang="en-US" sz="1400" b="1" i="0" u="none" strike="noStrike" baseline="0">
                <a:latin typeface="Arial-BoldMT"/>
              </a:rPr>
              <a:t>Visualization</a:t>
            </a:r>
            <a:r>
              <a:rPr lang="en-US" sz="1400" b="0" i="0" u="none" strike="noStrike" baseline="0">
                <a:latin typeface="ArialMT"/>
              </a:rPr>
              <a:t>: Visualize the results and trends using graphs and charts.</a:t>
            </a:r>
            <a:endParaRPr lang="en-US" sz="1400"/>
          </a:p>
          <a:p>
            <a:endParaRPr lang="en-US" sz="1400"/>
          </a:p>
        </p:txBody>
      </p:sp>
    </p:spTree>
    <p:extLst>
      <p:ext uri="{BB962C8B-B14F-4D97-AF65-F5344CB8AC3E}">
        <p14:creationId xmlns:p14="http://schemas.microsoft.com/office/powerpoint/2010/main" val="215592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8E9EB-26B4-2923-58FE-723C5A3CB859}"/>
              </a:ext>
            </a:extLst>
          </p:cNvPr>
          <p:cNvSpPr>
            <a:spLocks noGrp="1"/>
          </p:cNvSpPr>
          <p:nvPr>
            <p:ph type="title"/>
          </p:nvPr>
        </p:nvSpPr>
        <p:spPr>
          <a:xfrm>
            <a:off x="761803" y="350196"/>
            <a:ext cx="4646904" cy="1624520"/>
          </a:xfrm>
        </p:spPr>
        <p:txBody>
          <a:bodyPr anchor="ctr">
            <a:normAutofit/>
          </a:bodyPr>
          <a:lstStyle/>
          <a:p>
            <a:r>
              <a:rPr lang="en-US" sz="4000" b="1" i="0" u="none" strike="noStrike" baseline="0">
                <a:latin typeface="Arial-BoldMT"/>
              </a:rPr>
              <a:t>Python Code: Step-by-Step</a:t>
            </a:r>
            <a:endParaRPr lang="en-US" sz="4000"/>
          </a:p>
        </p:txBody>
      </p:sp>
      <p:sp>
        <p:nvSpPr>
          <p:cNvPr id="3" name="Content Placeholder 2">
            <a:extLst>
              <a:ext uri="{FF2B5EF4-FFF2-40B4-BE49-F238E27FC236}">
                <a16:creationId xmlns:a16="http://schemas.microsoft.com/office/drawing/2014/main" id="{726EEF28-CD09-571D-487C-BE3234F1D66C}"/>
              </a:ext>
            </a:extLst>
          </p:cNvPr>
          <p:cNvSpPr>
            <a:spLocks noGrp="1"/>
          </p:cNvSpPr>
          <p:nvPr>
            <p:ph idx="1"/>
          </p:nvPr>
        </p:nvSpPr>
        <p:spPr>
          <a:xfrm>
            <a:off x="761802" y="2743200"/>
            <a:ext cx="4646905" cy="3613149"/>
          </a:xfrm>
        </p:spPr>
        <p:txBody>
          <a:bodyPr anchor="ctr">
            <a:normAutofit/>
          </a:bodyPr>
          <a:lstStyle/>
          <a:p>
            <a:r>
              <a:rPr lang="en-US" sz="1400" b="0">
                <a:effectLst/>
                <a:latin typeface="Consolas" panose="020B0609020204030204" pitchFamily="49" charset="0"/>
              </a:rPr>
              <a:t>Analysis the EV Sales</a:t>
            </a:r>
          </a:p>
          <a:p>
            <a:pPr marL="0" indent="0">
              <a:buNone/>
            </a:pPr>
            <a:br>
              <a:rPr lang="en-US" sz="1400" b="0">
                <a:effectLst/>
                <a:latin typeface="Consolas" panose="020B0609020204030204" pitchFamily="49" charset="0"/>
              </a:rPr>
            </a:br>
            <a:r>
              <a:rPr lang="en-US" sz="1400" b="0">
                <a:effectLst/>
                <a:latin typeface="Consolas" panose="020B0609020204030204" pitchFamily="49" charset="0"/>
              </a:rPr>
              <a:t>The electric vehicle (EV) market in India is growing fast, thanks to efforts to promote eco-friendly transportation and government support. This project looks at EV sales by state in India to see how different regions are doing. Each state has its own way of encouraging EV use, which has led to different levels of sales and popularity. By studying this data, we can understand which state policies are working best, what people prefer, and how infrastructure is developing. This project aims to give a clear picture of EV sales in India, showing both the opportunities and challenges faced in each state.</a:t>
            </a:r>
          </a:p>
          <a:p>
            <a:endParaRPr lang="en-US" sz="1400"/>
          </a:p>
          <a:p>
            <a:endParaRPr lang="en-US" sz="1400"/>
          </a:p>
        </p:txBody>
      </p:sp>
      <p:pic>
        <p:nvPicPr>
          <p:cNvPr id="5" name="Picture 4" descr="Long exposure of lights">
            <a:extLst>
              <a:ext uri="{FF2B5EF4-FFF2-40B4-BE49-F238E27FC236}">
                <a16:creationId xmlns:a16="http://schemas.microsoft.com/office/drawing/2014/main" id="{2A26A962-C536-689C-D808-87AFE5C3F159}"/>
              </a:ext>
            </a:extLst>
          </p:cNvPr>
          <p:cNvPicPr>
            <a:picLocks noChangeAspect="1"/>
          </p:cNvPicPr>
          <p:nvPr/>
        </p:nvPicPr>
        <p:blipFill>
          <a:blip r:embed="rId2"/>
          <a:srcRect l="27943" r="12656" b="-2"/>
          <a:stretch/>
        </p:blipFill>
        <p:spPr>
          <a:xfrm>
            <a:off x="6096000" y="1"/>
            <a:ext cx="6102825" cy="6858000"/>
          </a:xfrm>
          <a:prstGeom prst="rect">
            <a:avLst/>
          </a:prstGeom>
        </p:spPr>
      </p:pic>
    </p:spTree>
    <p:extLst>
      <p:ext uri="{BB962C8B-B14F-4D97-AF65-F5344CB8AC3E}">
        <p14:creationId xmlns:p14="http://schemas.microsoft.com/office/powerpoint/2010/main" val="3486812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CDFE97-CE53-FA7E-F8F4-998EBCA39FD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Data Collection</a:t>
            </a:r>
          </a:p>
        </p:txBody>
      </p:sp>
      <p:pic>
        <p:nvPicPr>
          <p:cNvPr id="5" name="Content Placeholder 4" descr="A screenshot of a computer&#10;&#10;AI-generated content may be incorrect.">
            <a:extLst>
              <a:ext uri="{FF2B5EF4-FFF2-40B4-BE49-F238E27FC236}">
                <a16:creationId xmlns:a16="http://schemas.microsoft.com/office/drawing/2014/main" id="{BEA7A6BD-B98B-D172-7ADA-CE15827EEF07}"/>
              </a:ext>
            </a:extLst>
          </p:cNvPr>
          <p:cNvPicPr>
            <a:picLocks noGrp="1" noChangeAspect="1"/>
          </p:cNvPicPr>
          <p:nvPr>
            <p:ph idx="1"/>
          </p:nvPr>
        </p:nvPicPr>
        <p:blipFill>
          <a:blip r:embed="rId2"/>
          <a:stretch>
            <a:fillRect/>
          </a:stretch>
        </p:blipFill>
        <p:spPr>
          <a:xfrm>
            <a:off x="4502428" y="1496113"/>
            <a:ext cx="7225748" cy="3865774"/>
          </a:xfrm>
          <a:prstGeom prst="rect">
            <a:avLst/>
          </a:prstGeom>
        </p:spPr>
      </p:pic>
    </p:spTree>
    <p:extLst>
      <p:ext uri="{BB962C8B-B14F-4D97-AF65-F5344CB8AC3E}">
        <p14:creationId xmlns:p14="http://schemas.microsoft.com/office/powerpoint/2010/main" val="84147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EBBF2A-B0F5-63DF-0444-073FD19C8E0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Data Processing</a:t>
            </a:r>
          </a:p>
        </p:txBody>
      </p:sp>
      <p:pic>
        <p:nvPicPr>
          <p:cNvPr id="5" name="Content Placeholder 4" descr="A screenshot of a computer&#10;&#10;AI-generated content may be incorrect.">
            <a:extLst>
              <a:ext uri="{FF2B5EF4-FFF2-40B4-BE49-F238E27FC236}">
                <a16:creationId xmlns:a16="http://schemas.microsoft.com/office/drawing/2014/main" id="{812D4B16-0257-9AEA-BFC8-D76706712915}"/>
              </a:ext>
            </a:extLst>
          </p:cNvPr>
          <p:cNvPicPr>
            <a:picLocks noGrp="1" noChangeAspect="1"/>
          </p:cNvPicPr>
          <p:nvPr>
            <p:ph idx="1"/>
          </p:nvPr>
        </p:nvPicPr>
        <p:blipFill>
          <a:blip r:embed="rId2"/>
          <a:stretch>
            <a:fillRect/>
          </a:stretch>
        </p:blipFill>
        <p:spPr>
          <a:xfrm>
            <a:off x="4495807" y="553414"/>
            <a:ext cx="7225748" cy="4208997"/>
          </a:xfrm>
          <a:prstGeom prst="rect">
            <a:avLst/>
          </a:prstGeom>
        </p:spPr>
      </p:pic>
      <p:pic>
        <p:nvPicPr>
          <p:cNvPr id="7" name="Picture 6" descr="A white rectangular object with black text&#10;&#10;AI-generated content may be incorrect.">
            <a:extLst>
              <a:ext uri="{FF2B5EF4-FFF2-40B4-BE49-F238E27FC236}">
                <a16:creationId xmlns:a16="http://schemas.microsoft.com/office/drawing/2014/main" id="{59E873D6-F0B9-C826-4704-0BBB651D7119}"/>
              </a:ext>
            </a:extLst>
          </p:cNvPr>
          <p:cNvPicPr>
            <a:picLocks noChangeAspect="1"/>
          </p:cNvPicPr>
          <p:nvPr/>
        </p:nvPicPr>
        <p:blipFill>
          <a:blip r:embed="rId3"/>
          <a:stretch>
            <a:fillRect/>
          </a:stretch>
        </p:blipFill>
        <p:spPr>
          <a:xfrm>
            <a:off x="4601043" y="4957498"/>
            <a:ext cx="7590957" cy="1900502"/>
          </a:xfrm>
          <a:prstGeom prst="rect">
            <a:avLst/>
          </a:prstGeom>
        </p:spPr>
      </p:pic>
    </p:spTree>
    <p:extLst>
      <p:ext uri="{BB962C8B-B14F-4D97-AF65-F5344CB8AC3E}">
        <p14:creationId xmlns:p14="http://schemas.microsoft.com/office/powerpoint/2010/main" val="318366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C0F414B-49A3-542B-14FB-C2E45787ACF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Exploratory Data Analysis</a:t>
            </a:r>
          </a:p>
        </p:txBody>
      </p:sp>
      <p:pic>
        <p:nvPicPr>
          <p:cNvPr id="5" name="Content Placeholder 4">
            <a:extLst>
              <a:ext uri="{FF2B5EF4-FFF2-40B4-BE49-F238E27FC236}">
                <a16:creationId xmlns:a16="http://schemas.microsoft.com/office/drawing/2014/main" id="{590FDC7A-9228-8E13-48A4-D365F76B8088}"/>
              </a:ext>
            </a:extLst>
          </p:cNvPr>
          <p:cNvPicPr>
            <a:picLocks noGrp="1" noChangeAspect="1"/>
          </p:cNvPicPr>
          <p:nvPr>
            <p:ph idx="1"/>
          </p:nvPr>
        </p:nvPicPr>
        <p:blipFill>
          <a:blip r:embed="rId2"/>
          <a:stretch/>
        </p:blipFill>
        <p:spPr>
          <a:xfrm>
            <a:off x="4502428" y="1324501"/>
            <a:ext cx="7225748" cy="4208997"/>
          </a:xfrm>
          <a:prstGeom prst="rect">
            <a:avLst/>
          </a:prstGeom>
        </p:spPr>
      </p:pic>
    </p:spTree>
    <p:extLst>
      <p:ext uri="{BB962C8B-B14F-4D97-AF65-F5344CB8AC3E}">
        <p14:creationId xmlns:p14="http://schemas.microsoft.com/office/powerpoint/2010/main" val="365860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597CCFB-2C7C-32DA-30CE-30317D59853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Top EV Sales By Vehicle Class</a:t>
            </a:r>
          </a:p>
        </p:txBody>
      </p:sp>
      <p:pic>
        <p:nvPicPr>
          <p:cNvPr id="5" name="Content Placeholder 4" descr="A screenshot of a graph&#10;&#10;AI-generated content may be incorrect.">
            <a:extLst>
              <a:ext uri="{FF2B5EF4-FFF2-40B4-BE49-F238E27FC236}">
                <a16:creationId xmlns:a16="http://schemas.microsoft.com/office/drawing/2014/main" id="{E1FA5753-E946-85E9-96A7-C56996E91A93}"/>
              </a:ext>
            </a:extLst>
          </p:cNvPr>
          <p:cNvPicPr>
            <a:picLocks noGrp="1" noChangeAspect="1"/>
          </p:cNvPicPr>
          <p:nvPr>
            <p:ph idx="1"/>
          </p:nvPr>
        </p:nvPicPr>
        <p:blipFill>
          <a:blip r:embed="rId2"/>
          <a:stretch>
            <a:fillRect/>
          </a:stretch>
        </p:blipFill>
        <p:spPr>
          <a:xfrm>
            <a:off x="4502428" y="1333533"/>
            <a:ext cx="7225748" cy="4190933"/>
          </a:xfrm>
          <a:prstGeom prst="rect">
            <a:avLst/>
          </a:prstGeom>
        </p:spPr>
      </p:pic>
    </p:spTree>
    <p:extLst>
      <p:ext uri="{BB962C8B-B14F-4D97-AF65-F5344CB8AC3E}">
        <p14:creationId xmlns:p14="http://schemas.microsoft.com/office/powerpoint/2010/main" val="121158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CBCAB95-EBC8-D22A-E124-FEA5D10E6C5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Top 10 states by market share</a:t>
            </a:r>
          </a:p>
        </p:txBody>
      </p:sp>
      <p:pic>
        <p:nvPicPr>
          <p:cNvPr id="5" name="Content Placeholder 4" descr="A screen shot of a chart&#10;&#10;AI-generated content may be incorrect.">
            <a:extLst>
              <a:ext uri="{FF2B5EF4-FFF2-40B4-BE49-F238E27FC236}">
                <a16:creationId xmlns:a16="http://schemas.microsoft.com/office/drawing/2014/main" id="{53A08970-2DC1-253D-F63A-FA417BA2C348}"/>
              </a:ext>
            </a:extLst>
          </p:cNvPr>
          <p:cNvPicPr>
            <a:picLocks noGrp="1" noChangeAspect="1"/>
          </p:cNvPicPr>
          <p:nvPr>
            <p:ph idx="1"/>
          </p:nvPr>
        </p:nvPicPr>
        <p:blipFill>
          <a:blip r:embed="rId2"/>
          <a:stretch>
            <a:fillRect/>
          </a:stretch>
        </p:blipFill>
        <p:spPr>
          <a:xfrm>
            <a:off x="4502428" y="1324501"/>
            <a:ext cx="7225748" cy="4208997"/>
          </a:xfrm>
          <a:prstGeom prst="rect">
            <a:avLst/>
          </a:prstGeom>
        </p:spPr>
      </p:pic>
    </p:spTree>
    <p:extLst>
      <p:ext uri="{BB962C8B-B14F-4D97-AF65-F5344CB8AC3E}">
        <p14:creationId xmlns:p14="http://schemas.microsoft.com/office/powerpoint/2010/main" val="3738053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23</TotalTime>
  <Words>729</Words>
  <Application>Microsoft Macintosh PowerPoint</Application>
  <PresentationFormat>Widescreen</PresentationFormat>
  <Paragraphs>47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Arial-BoldMT</vt:lpstr>
      <vt:lpstr>ArialMT</vt:lpstr>
      <vt:lpstr>Calibri</vt:lpstr>
      <vt:lpstr>Consolas</vt:lpstr>
      <vt:lpstr>Office Theme</vt:lpstr>
      <vt:lpstr>Electric Vehicle Sales by State in India </vt:lpstr>
      <vt:lpstr>Electric Vehicle Sales by State in India: Machine Learning Project</vt:lpstr>
      <vt:lpstr>Steps Involved:</vt:lpstr>
      <vt:lpstr>Python Code: Step-by-Step</vt:lpstr>
      <vt:lpstr>Data Collection</vt:lpstr>
      <vt:lpstr>Data Processing</vt:lpstr>
      <vt:lpstr>Exploratory Data Analysis</vt:lpstr>
      <vt:lpstr>Top EV Sales By Vehicle Class</vt:lpstr>
      <vt:lpstr>Top 10 states by market share</vt:lpstr>
      <vt:lpstr>EV sales over the years</vt:lpstr>
      <vt:lpstr>Correlation heatmap of numerical variables</vt:lpstr>
      <vt:lpstr>Monthly trend of EV sales</vt:lpstr>
      <vt:lpstr>Comparison of EV sales in the most recent year vs. previous years</vt:lpstr>
      <vt:lpstr>Total EV sales by state</vt:lpstr>
      <vt:lpstr>Modeling Evaluation actual vs predicted sales</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Rishav Kumar Sharma</dc:creator>
  <cp:lastModifiedBy>Rishav Kumar Sharma</cp:lastModifiedBy>
  <cp:revision>2</cp:revision>
  <dcterms:created xsi:type="dcterms:W3CDTF">2025-05-12T08:04:56Z</dcterms:created>
  <dcterms:modified xsi:type="dcterms:W3CDTF">2025-05-12T08:30:05Z</dcterms:modified>
</cp:coreProperties>
</file>